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73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9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9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59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24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30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72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49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024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269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01DD-034F-42FC-BDA4-49FB75F81D8F}" type="datetimeFigureOut">
              <a:rPr lang="es-CO" smtClean="0"/>
              <a:t>07/04/2020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1B8F-E558-4A01-BC46-41873C5B8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07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750"/>
          <p:cNvGrpSpPr/>
          <p:nvPr/>
        </p:nvGrpSpPr>
        <p:grpSpPr>
          <a:xfrm>
            <a:off x="2047740" y="114353"/>
            <a:ext cx="8589511" cy="4129997"/>
            <a:chOff x="0" y="0"/>
            <a:chExt cx="8206740" cy="3694684"/>
          </a:xfrm>
        </p:grpSpPr>
        <p:pic>
          <p:nvPicPr>
            <p:cNvPr id="5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0208"/>
              <a:ext cx="4919472" cy="2403348"/>
            </a:xfrm>
            <a:prstGeom prst="rect">
              <a:avLst/>
            </a:prstGeom>
          </p:spPr>
        </p:pic>
        <p:pic>
          <p:nvPicPr>
            <p:cNvPr id="6" name="Pictur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48" y="0"/>
              <a:ext cx="5218176" cy="2886456"/>
            </a:xfrm>
            <a:prstGeom prst="rect">
              <a:avLst/>
            </a:prstGeom>
          </p:spPr>
        </p:pic>
        <p:pic>
          <p:nvPicPr>
            <p:cNvPr id="7" name="Picture 13943"/>
            <p:cNvPicPr/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9116" y="159512"/>
              <a:ext cx="4831081" cy="231648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8" name="Shape 12"/>
            <p:cNvSpPr/>
            <p:nvPr/>
          </p:nvSpPr>
          <p:spPr>
            <a:xfrm>
              <a:off x="46990" y="167259"/>
              <a:ext cx="4824476" cy="2308225"/>
            </a:xfrm>
            <a:custGeom>
              <a:avLst/>
              <a:gdLst/>
              <a:ahLst/>
              <a:cxnLst/>
              <a:rect l="0" t="0" r="0" b="0"/>
              <a:pathLst>
                <a:path w="4824476" h="2308225">
                  <a:moveTo>
                    <a:pt x="0" y="2308225"/>
                  </a:moveTo>
                  <a:lnTo>
                    <a:pt x="4824476" y="2308225"/>
                  </a:lnTo>
                  <a:lnTo>
                    <a:pt x="4824476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BE4B4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CO"/>
            </a:p>
          </p:txBody>
        </p:sp>
        <p:pic>
          <p:nvPicPr>
            <p:cNvPr id="12" name="Picture 2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991612" y="1484376"/>
              <a:ext cx="1056132" cy="1341120"/>
            </a:xfrm>
            <a:prstGeom prst="rect">
              <a:avLst/>
            </a:prstGeom>
          </p:spPr>
        </p:pic>
        <p:sp>
          <p:nvSpPr>
            <p:cNvPr id="14" name="Rectangle 22"/>
            <p:cNvSpPr/>
            <p:nvPr/>
          </p:nvSpPr>
          <p:spPr>
            <a:xfrm>
              <a:off x="665099" y="1036439"/>
              <a:ext cx="5124055" cy="88479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CO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338446" y="228212"/>
              <a:ext cx="4252364" cy="12426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4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Prevención Riesgos y delitos con TIC</a:t>
              </a:r>
              <a:endParaRPr lang="es-CO" sz="4400" b="1" dirty="0" smtClean="0">
                <a:solidFill>
                  <a:srgbClr val="000066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6" name="Rectangle 24"/>
            <p:cNvSpPr/>
            <p:nvPr/>
          </p:nvSpPr>
          <p:spPr>
            <a:xfrm>
              <a:off x="3368929" y="1767970"/>
              <a:ext cx="352049" cy="8852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4800" b="1">
                  <a:solidFill>
                    <a:srgbClr val="000066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s-CO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4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158740" y="195834"/>
              <a:ext cx="3048000" cy="3498850"/>
            </a:xfrm>
            <a:prstGeom prst="rect">
              <a:avLst/>
            </a:prstGeom>
          </p:spPr>
        </p:pic>
      </p:grpSp>
      <p:sp>
        <p:nvSpPr>
          <p:cNvPr id="18" name="CuadroTexto 17"/>
          <p:cNvSpPr txBox="1"/>
          <p:nvPr/>
        </p:nvSpPr>
        <p:spPr>
          <a:xfrm>
            <a:off x="2636662" y="2427396"/>
            <a:ext cx="3960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TECNOLOGÍA E INFORMÁTICA</a:t>
            </a:r>
            <a:endParaRPr lang="es-CO" sz="2400" b="1" dirty="0"/>
          </a:p>
        </p:txBody>
      </p:sp>
      <p:pic>
        <p:nvPicPr>
          <p:cNvPr id="19" name="Picture 49"/>
          <p:cNvPicPr/>
          <p:nvPr/>
        </p:nvPicPr>
        <p:blipFill rotWithShape="1">
          <a:blip r:embed="rId7"/>
          <a:srcRect l="4913" t="1569" r="4405"/>
          <a:stretch/>
        </p:blipFill>
        <p:spPr>
          <a:xfrm>
            <a:off x="853106" y="3062376"/>
            <a:ext cx="6606862" cy="370094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824517" y="4802739"/>
            <a:ext cx="345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Para el desarrollo de estas actividades lo ideal es que Invites a tus padres para un manejo de TIC responsable.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09239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87187" y="530473"/>
            <a:ext cx="11004177" cy="115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900"/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«</a:t>
            </a:r>
            <a:r>
              <a:rPr lang="es-CO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phubbing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»: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consiste en el acto de menospreciar a quien nos acompaña al prestar más atención al móvil u otros aparatos electrónicos que a las personas.   Es un descortés hábito. </a:t>
            </a:r>
            <a:endParaRPr lang="es-CO" sz="105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502285">
              <a:lnSpc>
                <a:spcPct val="107000"/>
              </a:lnSpc>
              <a:spcAft>
                <a:spcPts val="0"/>
              </a:spcAft>
            </a:pPr>
            <a:endParaRPr lang="es-CO" sz="105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900"/>
            </a:pP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OJO acaba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las relaciones familiares y sociales. </a:t>
            </a:r>
            <a:endParaRPr lang="es-CO" sz="105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4" name="Group 14013"/>
          <p:cNvGrpSpPr/>
          <p:nvPr/>
        </p:nvGrpSpPr>
        <p:grpSpPr>
          <a:xfrm>
            <a:off x="1912562" y="1913816"/>
            <a:ext cx="8353425" cy="4536440"/>
            <a:chOff x="0" y="0"/>
            <a:chExt cx="8353425" cy="4537012"/>
          </a:xfrm>
        </p:grpSpPr>
        <p:pic>
          <p:nvPicPr>
            <p:cNvPr id="5" name="Picture 139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35137"/>
              <a:ext cx="3527425" cy="2301875"/>
            </a:xfrm>
            <a:prstGeom prst="rect">
              <a:avLst/>
            </a:prstGeom>
          </p:spPr>
        </p:pic>
        <p:pic>
          <p:nvPicPr>
            <p:cNvPr id="6" name="Picture 139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51376" y="576135"/>
              <a:ext cx="4202049" cy="3154426"/>
            </a:xfrm>
            <a:prstGeom prst="rect">
              <a:avLst/>
            </a:prstGeom>
          </p:spPr>
        </p:pic>
        <p:pic>
          <p:nvPicPr>
            <p:cNvPr id="7" name="Picture 139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1438" y="0"/>
              <a:ext cx="3308350" cy="2090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37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382073" y="323877"/>
            <a:ext cx="11105881" cy="37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900"/>
              <a:buFont typeface="Wingdings" panose="05000000000000000000" pitchFamily="2" charset="2"/>
              <a:buChar char="v"/>
            </a:pPr>
            <a:r>
              <a:rPr lang="es-C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Sx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 «</a:t>
            </a:r>
            <a:r>
              <a:rPr lang="es-C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Hikikomori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»:  también conocido como </a:t>
            </a:r>
            <a:r>
              <a:rPr lang="es-C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Sx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de la puerta cerrada.   </a:t>
            </a:r>
            <a:r>
              <a:rPr lang="es-CO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Es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aislamiento social agudo.   </a:t>
            </a:r>
            <a:endParaRPr lang="es-CO" sz="105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74205" y="827325"/>
            <a:ext cx="825965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900"/>
              <a:buFont typeface="Symbol" panose="05050102010706020507" pitchFamily="18" charset="2"/>
              <a:buChar char="-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Reclusión por estar en función de los dispositivos tecnológicos.   </a:t>
            </a:r>
            <a:endParaRPr lang="es-CO" sz="105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8139" y="1216021"/>
            <a:ext cx="10474818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900"/>
              <a:buFont typeface="Symbol" panose="05050102010706020507" pitchFamily="18" charset="2"/>
              <a:buChar char="-"/>
            </a:pPr>
            <a:r>
              <a:rPr lang="es-C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Tx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uso de dependencia  de la red. (Crea  adicción). </a:t>
            </a:r>
            <a:endParaRPr lang="es-CO" sz="10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647065">
              <a:lnSpc>
                <a:spcPct val="107000"/>
              </a:lnSpc>
              <a:spcAft>
                <a:spcPts val="0"/>
              </a:spcAft>
            </a:pPr>
            <a:endParaRPr lang="es-CO" sz="1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1900"/>
              <a:buFont typeface="Symbol" panose="05050102010706020507" pitchFamily="18" charset="2"/>
              <a:buChar char="-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Adicción de sobreinformación. </a:t>
            </a: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 </a:t>
            </a:r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Adicción </a:t>
            </a:r>
            <a:r>
              <a:rPr lang="es-CO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  redes </a:t>
            </a:r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sociales (CUIDADO </a:t>
            </a:r>
            <a:r>
              <a:rPr lang="es-CO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PERJUDUCIAL</a:t>
            </a:r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es-CO" dirty="0"/>
          </a:p>
        </p:txBody>
      </p:sp>
      <p:grpSp>
        <p:nvGrpSpPr>
          <p:cNvPr id="21" name="Grupo 20"/>
          <p:cNvGrpSpPr/>
          <p:nvPr/>
        </p:nvGrpSpPr>
        <p:grpSpPr>
          <a:xfrm>
            <a:off x="474206" y="2065741"/>
            <a:ext cx="11103902" cy="2712321"/>
            <a:chOff x="474205" y="2982238"/>
            <a:chExt cx="11281919" cy="2984186"/>
          </a:xfrm>
        </p:grpSpPr>
        <p:grpSp>
          <p:nvGrpSpPr>
            <p:cNvPr id="17" name="Group 14016"/>
            <p:cNvGrpSpPr/>
            <p:nvPr/>
          </p:nvGrpSpPr>
          <p:grpSpPr>
            <a:xfrm>
              <a:off x="474205" y="3080984"/>
              <a:ext cx="7611745" cy="2885440"/>
              <a:chOff x="0" y="970265"/>
              <a:chExt cx="7612084" cy="2885709"/>
            </a:xfrm>
          </p:grpSpPr>
          <p:pic>
            <p:nvPicPr>
              <p:cNvPr id="18" name="Picture 1467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976249"/>
                <a:ext cx="5143500" cy="2879725"/>
              </a:xfrm>
              <a:prstGeom prst="rect">
                <a:avLst/>
              </a:prstGeom>
            </p:spPr>
          </p:pic>
          <p:pic>
            <p:nvPicPr>
              <p:cNvPr id="19" name="Picture 146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1574" y="970265"/>
                <a:ext cx="2430510" cy="2885704"/>
              </a:xfrm>
              <a:prstGeom prst="rect">
                <a:avLst/>
              </a:prstGeom>
            </p:spPr>
          </p:pic>
        </p:grpSp>
        <p:pic>
          <p:nvPicPr>
            <p:cNvPr id="20" name="Picture 15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124022" y="2982238"/>
              <a:ext cx="3632102" cy="2984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43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171770" y="449619"/>
            <a:ext cx="3164584" cy="769441"/>
          </a:xfrm>
          <a:prstGeom prst="rect">
            <a:avLst/>
          </a:prstGeom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SOLUCIONES</a:t>
            </a:r>
            <a:endParaRPr lang="es-CO" sz="4400" b="1" dirty="0"/>
          </a:p>
        </p:txBody>
      </p:sp>
      <p:sp>
        <p:nvSpPr>
          <p:cNvPr id="4" name="Rectángulo 3"/>
          <p:cNvSpPr/>
          <p:nvPr/>
        </p:nvSpPr>
        <p:spPr>
          <a:xfrm>
            <a:off x="649406" y="1555462"/>
            <a:ext cx="9988544" cy="421557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Debes regirte bajo reglas consensuadas para navegar por Internet. Hazlo en presencia de un adulto responsable en casa. El </a:t>
            </a:r>
            <a:r>
              <a:rPr lang="es-E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ordenador, celular, Tablet o dispositivo tecnológico </a:t>
            </a:r>
            <a: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estar en espacio de uso común. Evita el uso de contraseñas da a conocer tus </a:t>
            </a:r>
            <a:r>
              <a:rPr lang="es-E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contactos a tus padres, </a:t>
            </a:r>
            <a: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 conversar con desconocidos. </a:t>
            </a:r>
            <a:endParaRPr lang="es-CO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4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CO" b="1" dirty="0" smtClean="0"/>
              <a:t>LOS VIDEOJUEGOS</a:t>
            </a:r>
            <a:endParaRPr lang="es-CO" b="1" dirty="0"/>
          </a:p>
        </p:txBody>
      </p:sp>
      <p:pic>
        <p:nvPicPr>
          <p:cNvPr id="2049" name="Picture 17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18359" r="28777" b="7014"/>
          <a:stretch/>
        </p:blipFill>
        <p:spPr bwMode="auto">
          <a:xfrm>
            <a:off x="3541691" y="1959100"/>
            <a:ext cx="1841678" cy="23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7909" y="331194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97910" y="1959100"/>
            <a:ext cx="2743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Juegos de carreras.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Juegos </a:t>
            </a:r>
            <a:r>
              <a:rPr lang="es-CO" dirty="0"/>
              <a:t>de estrategia.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Juegos </a:t>
            </a:r>
            <a:r>
              <a:rPr lang="es-CO" dirty="0"/>
              <a:t>de aventura.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Juegos </a:t>
            </a:r>
            <a:r>
              <a:rPr lang="es-CO" dirty="0"/>
              <a:t>de deporte.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Juegos </a:t>
            </a:r>
            <a:r>
              <a:rPr lang="es-CO" dirty="0"/>
              <a:t>de acción.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Juegos de simulación.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Juegos </a:t>
            </a:r>
            <a:r>
              <a:rPr lang="es-CO" dirty="0"/>
              <a:t>de ritmo y baile.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 smtClean="0"/>
              <a:t>Juegos </a:t>
            </a:r>
            <a:r>
              <a:rPr lang="es-CO" dirty="0"/>
              <a:t>educativos. 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6903076" y="1959100"/>
            <a:ext cx="412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tx2"/>
                </a:solidFill>
              </a:rPr>
              <a:t>EFECTOS DE LOS VIDEOJUEGOS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88932" y="2374598"/>
            <a:ext cx="4952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Comportamientos impulsivos y agresivos. </a:t>
            </a:r>
            <a:endParaRPr lang="es-CO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Ansiedad por su uso permanente. </a:t>
            </a:r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O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Problemas de atención. </a:t>
            </a:r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O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Sedentarismo. </a:t>
            </a:r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s-CO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Aislamiento social: conductas asociales. </a:t>
            </a:r>
            <a:endParaRPr lang="es-CO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11" name="Group 14022"/>
          <p:cNvGrpSpPr/>
          <p:nvPr/>
        </p:nvGrpSpPr>
        <p:grpSpPr>
          <a:xfrm>
            <a:off x="6096000" y="4267424"/>
            <a:ext cx="4198513" cy="1702257"/>
            <a:chOff x="467368" y="0"/>
            <a:chExt cx="5576308" cy="2252599"/>
          </a:xfrm>
        </p:grpSpPr>
        <p:pic>
          <p:nvPicPr>
            <p:cNvPr id="12" name="Picture 18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43176" y="0"/>
              <a:ext cx="4000500" cy="2252599"/>
            </a:xfrm>
            <a:prstGeom prst="rect">
              <a:avLst/>
            </a:prstGeom>
          </p:spPr>
        </p:pic>
        <p:pic>
          <p:nvPicPr>
            <p:cNvPr id="13" name="Picture 183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67368" y="611155"/>
              <a:ext cx="1320800" cy="1030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9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959"/>
          <p:cNvPicPr/>
          <p:nvPr/>
        </p:nvPicPr>
        <p:blipFill>
          <a:blip r:embed="rId2"/>
          <a:stretch>
            <a:fillRect/>
          </a:stretch>
        </p:blipFill>
        <p:spPr>
          <a:xfrm>
            <a:off x="953036" y="193182"/>
            <a:ext cx="10483403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s-CO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CONSEJOS PARA UN CONTROL DE LOS VIDEOJUEGOS</a:t>
            </a:r>
            <a:endParaRPr lang="es-CO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1972" y="2630571"/>
            <a:ext cx="2455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2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35" y="2630571"/>
            <a:ext cx="309721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67552" y="2199525"/>
            <a:ext cx="7400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Respetar edades recomendadas para cada </a:t>
            </a:r>
            <a:r>
              <a:rPr lang="es-CO" sz="2400" dirty="0" err="1" smtClean="0"/>
              <a:t>VideoJuegos</a:t>
            </a:r>
            <a:r>
              <a:rPr lang="es-CO" sz="2400" dirty="0" smtClean="0"/>
              <a:t>. 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Mostrar </a:t>
            </a:r>
            <a:r>
              <a:rPr lang="es-CO" sz="2400" dirty="0"/>
              <a:t>interés por los  </a:t>
            </a:r>
            <a:r>
              <a:rPr lang="es-CO" sz="2400" dirty="0" err="1" smtClean="0"/>
              <a:t>VideoJuegos</a:t>
            </a:r>
            <a:r>
              <a:rPr lang="es-CO" sz="2400" dirty="0" smtClean="0"/>
              <a:t> </a:t>
            </a:r>
            <a:r>
              <a:rPr lang="es-CO" sz="2400" dirty="0"/>
              <a:t>de  </a:t>
            </a:r>
            <a:r>
              <a:rPr lang="es-CO" sz="2400" dirty="0" smtClean="0"/>
              <a:t>Niños Niñas y Adolecentes. 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Controlar </a:t>
            </a:r>
            <a:r>
              <a:rPr lang="es-CO" sz="2400" dirty="0"/>
              <a:t>el tiempo que </a:t>
            </a:r>
            <a:r>
              <a:rPr lang="es-CO" sz="2400" dirty="0" smtClean="0"/>
              <a:t>se dedica </a:t>
            </a:r>
            <a:r>
              <a:rPr lang="es-CO" sz="2400" dirty="0"/>
              <a:t>a los </a:t>
            </a:r>
            <a:r>
              <a:rPr lang="es-CO" sz="2400" dirty="0" err="1" smtClean="0"/>
              <a:t>VideoJuegos</a:t>
            </a:r>
            <a:r>
              <a:rPr lang="es-CO" sz="2400" dirty="0" smtClean="0"/>
              <a:t>.  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Normas </a:t>
            </a:r>
            <a:r>
              <a:rPr lang="es-CO" sz="2400" dirty="0" err="1"/>
              <a:t>PEGI</a:t>
            </a:r>
            <a:r>
              <a:rPr lang="es-CO" sz="2400" dirty="0"/>
              <a:t> (clasificación de contenidos de los videojuegos por edades).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Jugar </a:t>
            </a:r>
            <a:r>
              <a:rPr lang="es-CO" sz="2400" dirty="0"/>
              <a:t>de forma sana evitando problemas físicos (dolores de espalda, problemas de visión o dolores musculares).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No </a:t>
            </a:r>
            <a:r>
              <a:rPr lang="es-CO" sz="2400" dirty="0"/>
              <a:t>jugar con desconocidos en juegos online – Activar los controles parentales. </a:t>
            </a:r>
          </a:p>
        </p:txBody>
      </p:sp>
    </p:spTree>
    <p:extLst>
      <p:ext uri="{BB962C8B-B14F-4D97-AF65-F5344CB8AC3E}">
        <p14:creationId xmlns:p14="http://schemas.microsoft.com/office/powerpoint/2010/main" val="171480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63203" y="378004"/>
            <a:ext cx="9709597" cy="1077309"/>
          </a:xfrm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CO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QUÉ  SON LAS TIC….?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091204" y="1844040"/>
            <a:ext cx="8501949" cy="4369730"/>
            <a:chOff x="1245750" y="2166012"/>
            <a:chExt cx="8501949" cy="4369730"/>
          </a:xfrm>
        </p:grpSpPr>
        <p:grpSp>
          <p:nvGrpSpPr>
            <p:cNvPr id="6" name="Group 11784"/>
            <p:cNvGrpSpPr/>
            <p:nvPr/>
          </p:nvGrpSpPr>
          <p:grpSpPr>
            <a:xfrm>
              <a:off x="1594296" y="2354899"/>
              <a:ext cx="8153403" cy="4180843"/>
              <a:chOff x="0" y="0"/>
              <a:chExt cx="8153858" cy="4181126"/>
            </a:xfrm>
          </p:grpSpPr>
          <p:sp>
            <p:nvSpPr>
              <p:cNvPr id="7" name="Rectangle 62"/>
              <p:cNvSpPr/>
              <p:nvPr/>
            </p:nvSpPr>
            <p:spPr>
              <a:xfrm>
                <a:off x="342900" y="0"/>
                <a:ext cx="141209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3"/>
              <p:cNvSpPr/>
              <p:nvPr/>
            </p:nvSpPr>
            <p:spPr>
              <a:xfrm>
                <a:off x="0" y="426720"/>
                <a:ext cx="405419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2.</a:t>
                </a:r>
                <a:endParaRPr lang="es-CO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64"/>
              <p:cNvSpPr/>
              <p:nvPr/>
            </p:nvSpPr>
            <p:spPr>
              <a:xfrm>
                <a:off x="342900" y="426720"/>
                <a:ext cx="141209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65"/>
              <p:cNvSpPr/>
              <p:nvPr/>
            </p:nvSpPr>
            <p:spPr>
              <a:xfrm>
                <a:off x="449580" y="426720"/>
                <a:ext cx="2648976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Videojuegos</a:t>
                </a:r>
                <a:endParaRPr lang="es-CO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66"/>
              <p:cNvSpPr/>
              <p:nvPr/>
            </p:nvSpPr>
            <p:spPr>
              <a:xfrm>
                <a:off x="2441778" y="426720"/>
                <a:ext cx="117596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.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67"/>
              <p:cNvSpPr/>
              <p:nvPr/>
            </p:nvSpPr>
            <p:spPr>
              <a:xfrm>
                <a:off x="2530170" y="426720"/>
                <a:ext cx="141210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68"/>
              <p:cNvSpPr/>
              <p:nvPr/>
            </p:nvSpPr>
            <p:spPr>
              <a:xfrm>
                <a:off x="342900" y="853450"/>
                <a:ext cx="141331" cy="51583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69"/>
              <p:cNvSpPr/>
              <p:nvPr/>
            </p:nvSpPr>
            <p:spPr>
              <a:xfrm>
                <a:off x="0" y="1280414"/>
                <a:ext cx="405419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3.</a:t>
                </a:r>
                <a:endParaRPr lang="es-CO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70"/>
              <p:cNvSpPr/>
              <p:nvPr/>
            </p:nvSpPr>
            <p:spPr>
              <a:xfrm>
                <a:off x="342900" y="1280414"/>
                <a:ext cx="2183316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Teléfonos</a:t>
                </a:r>
                <a:endParaRPr lang="es-CO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71"/>
              <p:cNvSpPr/>
              <p:nvPr/>
            </p:nvSpPr>
            <p:spPr>
              <a:xfrm>
                <a:off x="1984578" y="1280414"/>
                <a:ext cx="141210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72"/>
              <p:cNvSpPr/>
              <p:nvPr/>
            </p:nvSpPr>
            <p:spPr>
              <a:xfrm>
                <a:off x="2092782" y="1280414"/>
                <a:ext cx="1595336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móviles</a:t>
                </a:r>
                <a:endParaRPr lang="es-CO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73"/>
              <p:cNvSpPr/>
              <p:nvPr/>
            </p:nvSpPr>
            <p:spPr>
              <a:xfrm>
                <a:off x="3292424" y="1280414"/>
                <a:ext cx="117596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.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74"/>
              <p:cNvSpPr/>
              <p:nvPr/>
            </p:nvSpPr>
            <p:spPr>
              <a:xfrm>
                <a:off x="3380817" y="1280414"/>
                <a:ext cx="141210" cy="51539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280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es-C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Picture 76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13709" y="4350"/>
                <a:ext cx="4240149" cy="2047875"/>
              </a:xfrm>
              <a:prstGeom prst="rect">
                <a:avLst/>
              </a:prstGeom>
            </p:spPr>
          </p:pic>
          <p:pic>
            <p:nvPicPr>
              <p:cNvPr id="21" name="Picture 7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57" y="2307876"/>
                <a:ext cx="3744976" cy="1873250"/>
              </a:xfrm>
              <a:prstGeom prst="rect">
                <a:avLst/>
              </a:prstGeom>
            </p:spPr>
          </p:pic>
        </p:grpSp>
        <p:sp>
          <p:nvSpPr>
            <p:cNvPr id="22" name="Rectángulo 21"/>
            <p:cNvSpPr/>
            <p:nvPr/>
          </p:nvSpPr>
          <p:spPr>
            <a:xfrm>
              <a:off x="1245750" y="2166012"/>
              <a:ext cx="2751552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0825">
                <a:lnSpc>
                  <a:spcPct val="107000"/>
                </a:lnSpc>
                <a:spcAft>
                  <a:spcPts val="0"/>
                </a:spcAft>
              </a:pPr>
              <a:r>
                <a:rPr lang="es-CO" sz="2800" dirty="0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1. Internet. </a:t>
              </a:r>
              <a:endParaRPr lang="es-C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83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25" y="210579"/>
            <a:ext cx="10515600" cy="1325563"/>
          </a:xfrm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CO" b="1" dirty="0"/>
              <a:t>QUÉ SE BUSCA EN INTERNET…?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1" y="1536142"/>
            <a:ext cx="9301640" cy="49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5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SÍNTOMAS</a:t>
            </a:r>
            <a:endParaRPr lang="es-CO" b="1" dirty="0"/>
          </a:p>
        </p:txBody>
      </p:sp>
      <p:pic>
        <p:nvPicPr>
          <p:cNvPr id="3076" name="Picture 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3" y="1920462"/>
            <a:ext cx="3968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43718" y="5707172"/>
            <a:ext cx="20986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Descuido salud.</a:t>
            </a: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031" y="5337840"/>
            <a:ext cx="4403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Vía de escape  (8 de cada 10 </a:t>
            </a:r>
            <a:r>
              <a:rPr lang="es-CO" altLang="es-CO" dirty="0" err="1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NNA</a:t>
            </a: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).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030" y="1690688"/>
            <a:ext cx="66787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Retraimiento: otras actividades…?. No permite la concentración con el desarrollo de actividades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Tolerancia: uso </a:t>
            </a:r>
            <a:r>
              <a:rPr lang="es-CO" altLang="es-CO" dirty="0" smtClean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prolongado.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Reacciones negativas por privación: irritabilidad, </a:t>
            </a:r>
            <a:r>
              <a:rPr lang="es-CO" altLang="es-CO" dirty="0" smtClean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Depresión , Ansiedad, </a:t>
            </a: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mal humor.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Sentir necesidad de su uso.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Pérdida de control del tiempo  (7 a 14 horas semanales improductivas).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dirty="0">
                <a:solidFill>
                  <a:srgbClr val="00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kumimoji="0" lang="es-CO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2495" y="4368344"/>
            <a:ext cx="4153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Nota; Querido estudiante recuerda:</a:t>
            </a:r>
          </a:p>
          <a:p>
            <a:r>
              <a:rPr lang="es-CO" sz="2400" b="1" dirty="0"/>
              <a:t>E</a:t>
            </a:r>
            <a:r>
              <a:rPr lang="es-CO" sz="2400" b="1" dirty="0" smtClean="0"/>
              <a:t>l uso de las TIC, debe estar acompañado de un adulto responsable y es necesario dar un buen uso de ellas.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61046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03" y="236336"/>
            <a:ext cx="10405056" cy="1257613"/>
          </a:xfrm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REVISÉMONOS</a:t>
            </a:r>
            <a:endParaRPr lang="es-CO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9549" y="1925525"/>
            <a:ext cx="11062952" cy="4171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En tu casa hay más de un dispositivo electrónico (</a:t>
            </a:r>
            <a:r>
              <a:rPr lang="es-CO" b="1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tablets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 celulares, computador, ¿videojuegos) por persona? </a:t>
            </a:r>
            <a:endParaRPr lang="es-CO" sz="11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228600" lvl="0" indent="-2286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endParaRPr lang="es-CO" sz="11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Felicitas a tus conocidos y familiares por redes y no de forma personal? </a:t>
            </a:r>
            <a:endParaRPr lang="es-CO" sz="1100" b="1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99795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CO" sz="11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Hay momentos en donde todos en familia están conectados de forma simultánea? </a:t>
            </a:r>
            <a:endParaRPr lang="es-CO" sz="1100" b="1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99795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CO" sz="11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móviles o el PC afectan la comunicación en casa? </a:t>
            </a:r>
            <a:endParaRPr lang="es-CO" sz="11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228600" lvl="0" indent="-2286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endParaRPr lang="es-CO" sz="11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Experimentas angustia cuando no tiene tu celular contigo? </a:t>
            </a:r>
            <a:endParaRPr lang="es-CO" sz="1100" b="1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99795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CO" sz="11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Te sientes cansado después de estar en el PC? </a:t>
            </a:r>
            <a:endParaRPr lang="es-CO" sz="1100" b="1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99795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CO" sz="11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Has conocido alguien por redes sociales y ahora es tu amigo (a)? </a:t>
            </a:r>
            <a:endParaRPr lang="es-CO" sz="1100" b="1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899795" indent="-2286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CO" sz="11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Le das credibilidad a todo lo que ves por internet? </a:t>
            </a:r>
            <a:endParaRPr lang="es-CO" sz="1100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8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397" y="274973"/>
            <a:ext cx="10515600" cy="1325563"/>
          </a:xfrm>
          <a:solidFill>
            <a:srgbClr val="F776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 TENEMOS QUE EVITAR</a:t>
            </a:r>
            <a:endParaRPr lang="es-CO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2377" y="1734865"/>
            <a:ext cx="1113164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0" marR="375285" indent="-285750" algn="just">
              <a:lnSpc>
                <a:spcPct val="107000"/>
              </a:lnSpc>
              <a:spcAft>
                <a:spcPts val="15"/>
              </a:spcAft>
              <a:buFont typeface="Wingdings" panose="05000000000000000000" pitchFamily="2" charset="2"/>
              <a:buChar char="v"/>
            </a:pPr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CO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«</a:t>
            </a:r>
            <a:r>
              <a:rPr lang="es-CO" b="1" dirty="0" err="1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Ciber</a:t>
            </a:r>
            <a:r>
              <a:rPr lang="es-CO" b="1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-acoso»</a:t>
            </a:r>
            <a:r>
              <a:rPr lang="es-CO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o acoso escolar informático: busca el hostigamiento de una persona.  Genera daños psicológicos, es anónimo o en grupo, es repetido y sostenido.  Buscan dañar la reputación e imagen personal. </a:t>
            </a:r>
            <a:endParaRPr lang="es-CO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13990"/>
          <p:cNvGrpSpPr/>
          <p:nvPr/>
        </p:nvGrpSpPr>
        <p:grpSpPr>
          <a:xfrm>
            <a:off x="1546790" y="2716288"/>
            <a:ext cx="8073728" cy="3826180"/>
            <a:chOff x="0" y="0"/>
            <a:chExt cx="7991412" cy="4036949"/>
          </a:xfrm>
        </p:grpSpPr>
        <p:pic>
          <p:nvPicPr>
            <p:cNvPr id="9" name="Picture 5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11738" y="719138"/>
              <a:ext cx="2979674" cy="2630424"/>
            </a:xfrm>
            <a:prstGeom prst="rect">
              <a:avLst/>
            </a:prstGeom>
          </p:spPr>
        </p:pic>
        <p:pic>
          <p:nvPicPr>
            <p:cNvPr id="10" name="Picture 5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608449" cy="4036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2377" y="316676"/>
            <a:ext cx="5039933" cy="218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44780" lvl="0" indent="-28575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«</a:t>
            </a:r>
            <a:r>
              <a:rPr lang="es-CO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Phishing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»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o 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suplantación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de identidad: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modalidad de abuso informático caracterizado por intentar adquirir información confidencial (contraseñas, información sobre tarjetas de crédito o bancaria) de forma fraudulenta. </a:t>
            </a:r>
            <a:endParaRPr lang="es-CO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" name="Picture 578"/>
          <p:cNvPicPr/>
          <p:nvPr/>
        </p:nvPicPr>
        <p:blipFill>
          <a:blip r:embed="rId2"/>
          <a:stretch>
            <a:fillRect/>
          </a:stretch>
        </p:blipFill>
        <p:spPr>
          <a:xfrm>
            <a:off x="407830" y="2660632"/>
            <a:ext cx="4743719" cy="32378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59887" y="437881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144780" lvl="0" indent="-28575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Los  «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Perfiles </a:t>
            </a:r>
            <a:r>
              <a:rPr lang="es-CO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Fakes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»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:  o cuentas de marcas falsas,   usurpación de identidad.  Logra fraudes en nombre de las empresas reales. Las </a:t>
            </a:r>
            <a:r>
              <a:rPr lang="es-C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Pseudo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identidades (baja autoestima, dependencia, insuficiencia, desaprobación).  </a:t>
            </a:r>
            <a:endParaRPr lang="es-CO" sz="105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6" name="Group 12291"/>
          <p:cNvGrpSpPr/>
          <p:nvPr/>
        </p:nvGrpSpPr>
        <p:grpSpPr>
          <a:xfrm>
            <a:off x="5464018" y="2053931"/>
            <a:ext cx="6345908" cy="3844593"/>
            <a:chOff x="0" y="0"/>
            <a:chExt cx="8785289" cy="5102225"/>
          </a:xfrm>
        </p:grpSpPr>
        <p:pic>
          <p:nvPicPr>
            <p:cNvPr id="7" name="Picture 64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2163" y="0"/>
              <a:ext cx="3376676" cy="2025650"/>
            </a:xfrm>
            <a:prstGeom prst="rect">
              <a:avLst/>
            </a:prstGeom>
          </p:spPr>
        </p:pic>
        <p:pic>
          <p:nvPicPr>
            <p:cNvPr id="8" name="Picture 64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32025"/>
              <a:ext cx="4368800" cy="2870200"/>
            </a:xfrm>
            <a:prstGeom prst="rect">
              <a:avLst/>
            </a:prstGeom>
          </p:spPr>
        </p:pic>
        <p:pic>
          <p:nvPicPr>
            <p:cNvPr id="9" name="Picture 65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494213" y="1079500"/>
              <a:ext cx="4291076" cy="273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321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6316" y="826005"/>
            <a:ext cx="636645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44780" lvl="0" indent="-28575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«</a:t>
            </a:r>
            <a:r>
              <a:rPr lang="es-CO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Grooming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» o acoso sexual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 través de Redes sociales - adultos.  Busca lazos y conexión emocional.  Se vale del chantaje, provocación, seducción hasta lograr las imágenes sexuales o el abuso. </a:t>
            </a:r>
            <a:endParaRPr lang="es-CO" sz="105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4" name="Group 13997"/>
          <p:cNvGrpSpPr/>
          <p:nvPr/>
        </p:nvGrpSpPr>
        <p:grpSpPr>
          <a:xfrm>
            <a:off x="163134" y="2831169"/>
            <a:ext cx="5980089" cy="2313331"/>
            <a:chOff x="0" y="1370194"/>
            <a:chExt cx="7172696" cy="2795124"/>
          </a:xfrm>
        </p:grpSpPr>
        <p:pic>
          <p:nvPicPr>
            <p:cNvPr id="5" name="Picture 7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0194"/>
              <a:ext cx="4762005" cy="2795124"/>
            </a:xfrm>
            <a:prstGeom prst="rect">
              <a:avLst/>
            </a:prstGeom>
          </p:spPr>
        </p:pic>
        <p:pic>
          <p:nvPicPr>
            <p:cNvPr id="6" name="Picture 7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20284" y="1370194"/>
              <a:ext cx="2352412" cy="2743200"/>
            </a:xfrm>
            <a:prstGeom prst="rect">
              <a:avLst/>
            </a:prstGeom>
          </p:spPr>
        </p:pic>
      </p:grpSp>
      <p:sp>
        <p:nvSpPr>
          <p:cNvPr id="7" name="Rectángulo 6"/>
          <p:cNvSpPr/>
          <p:nvPr/>
        </p:nvSpPr>
        <p:spPr>
          <a:xfrm>
            <a:off x="6954592" y="735853"/>
            <a:ext cx="5061397" cy="18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44780" lvl="0" indent="-28575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«</a:t>
            </a:r>
            <a:r>
              <a:rPr lang="es-CO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Cibersexo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»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: </a:t>
            </a: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sexo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virtual a través de chats </a:t>
            </a:r>
            <a:r>
              <a:rPr lang="es-C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rooms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con una o más personas. Se da el envío de mensajes explícitos que describen una experiencia sexual</a:t>
            </a: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, desnudos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para estimular los deseos y fantasías sexuales a través de la red.   </a:t>
            </a:r>
            <a:endParaRPr lang="es-CO" sz="11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8" name="Group 12317"/>
          <p:cNvGrpSpPr/>
          <p:nvPr/>
        </p:nvGrpSpPr>
        <p:grpSpPr>
          <a:xfrm>
            <a:off x="6722772" y="2623293"/>
            <a:ext cx="5150913" cy="3869763"/>
            <a:chOff x="154379" y="273133"/>
            <a:chExt cx="5486399" cy="4346368"/>
          </a:xfrm>
        </p:grpSpPr>
        <p:pic>
          <p:nvPicPr>
            <p:cNvPr id="9" name="Picture 8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735291" y="2002685"/>
              <a:ext cx="2905487" cy="2616816"/>
            </a:xfrm>
            <a:prstGeom prst="rect">
              <a:avLst/>
            </a:prstGeom>
          </p:spPr>
        </p:pic>
        <p:pic>
          <p:nvPicPr>
            <p:cNvPr id="10" name="Picture 83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29164" y="273133"/>
              <a:ext cx="5116612" cy="1033153"/>
            </a:xfrm>
            <a:prstGeom prst="rect">
              <a:avLst/>
            </a:prstGeom>
          </p:spPr>
        </p:pic>
        <p:pic>
          <p:nvPicPr>
            <p:cNvPr id="11" name="Picture 83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54379" y="3157337"/>
              <a:ext cx="2541319" cy="1450289"/>
            </a:xfrm>
            <a:prstGeom prst="rect">
              <a:avLst/>
            </a:prstGeom>
          </p:spPr>
        </p:pic>
        <p:pic>
          <p:nvPicPr>
            <p:cNvPr id="12" name="Picture 83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6160" y="1337685"/>
              <a:ext cx="1738895" cy="1678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08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6468" y="374945"/>
            <a:ext cx="697176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44780" lvl="0" indent="-28575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El  «</a:t>
            </a:r>
            <a:r>
              <a:rPr lang="es-CO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sexting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»: 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envío de imágenes o vídeos de contenido más o menos íntimo, normalmente de carácter erótico o </a:t>
            </a: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pornográfico, semidesnudos. 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Incita, provoca, revela la intimidad física. </a:t>
            </a:r>
            <a:endParaRPr lang="es-CO" sz="105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R="144780" lvl="0" algn="just" fontAlgn="base">
              <a:lnSpc>
                <a:spcPct val="107000"/>
              </a:lnSpc>
              <a:spcAft>
                <a:spcPts val="15"/>
              </a:spcAft>
              <a:buClr>
                <a:srgbClr val="000000"/>
              </a:buClr>
              <a:buSzPts val="1800"/>
            </a:pPr>
            <a:r>
              <a:rPr lang="es-CO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Ante la ley: 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«</a:t>
            </a:r>
            <a:r>
              <a:rPr lang="es-CO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délitos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contra la intimidad, el derecho a la propia imagen y la inviolabilidad del domicilio" y  "del descubrimiento y revelación de secretos».   </a:t>
            </a:r>
            <a:endParaRPr lang="es-CO" sz="105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4" name="Picture 954"/>
          <p:cNvPicPr/>
          <p:nvPr/>
        </p:nvPicPr>
        <p:blipFill>
          <a:blip r:embed="rId2"/>
          <a:stretch>
            <a:fillRect/>
          </a:stretch>
        </p:blipFill>
        <p:spPr>
          <a:xfrm>
            <a:off x="7666722" y="445874"/>
            <a:ext cx="2016125" cy="2025015"/>
          </a:xfrm>
          <a:prstGeom prst="rect">
            <a:avLst/>
          </a:prstGeom>
        </p:spPr>
      </p:pic>
      <p:pic>
        <p:nvPicPr>
          <p:cNvPr id="5" name="Picture 958"/>
          <p:cNvPicPr/>
          <p:nvPr/>
        </p:nvPicPr>
        <p:blipFill>
          <a:blip r:embed="rId3"/>
          <a:stretch>
            <a:fillRect/>
          </a:stretch>
        </p:blipFill>
        <p:spPr>
          <a:xfrm>
            <a:off x="9931338" y="374945"/>
            <a:ext cx="1762680" cy="20959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4800" y="2892135"/>
            <a:ext cx="11479370" cy="1702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44780" lvl="0" indent="-285750" algn="just" fontAlgn="base">
              <a:lnSpc>
                <a:spcPct val="108000"/>
              </a:lnSpc>
              <a:spcAft>
                <a:spcPts val="15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Visualización de «</a:t>
            </a:r>
            <a:r>
              <a:rPr lang="es-CO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pornografía»</a:t>
            </a:r>
            <a:r>
              <a:rPr lang="es-CO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:  dar a conocer actos sexuales, reales o simulados, fuera de la intimidad de los protagonistas, exhibiéndolos ante terceras personas de manera deliberada. </a:t>
            </a:r>
            <a:endParaRPr lang="es-CO" sz="1100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431165">
              <a:lnSpc>
                <a:spcPct val="107000"/>
              </a:lnSpc>
              <a:spcAft>
                <a:spcPts val="0"/>
              </a:spcAft>
            </a:pPr>
            <a:endParaRPr lang="es-CO" sz="11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"La pornografía pervierte las relaciones humanas, se basa en la explotación de las personas, crea actitudes antisociales, anula el sentido moral y no puede llevar a relaciones maduras, pues se basa en el egoísmo y crea una auténtica dependencia" (Arzobispo Foley, 2014). </a:t>
            </a:r>
            <a:endParaRPr lang="es-CO" dirty="0"/>
          </a:p>
        </p:txBody>
      </p:sp>
      <p:pic>
        <p:nvPicPr>
          <p:cNvPr id="7" name="Picture 1114"/>
          <p:cNvPicPr/>
          <p:nvPr/>
        </p:nvPicPr>
        <p:blipFill>
          <a:blip r:embed="rId4"/>
          <a:stretch>
            <a:fillRect/>
          </a:stretch>
        </p:blipFill>
        <p:spPr>
          <a:xfrm>
            <a:off x="7837702" y="4303735"/>
            <a:ext cx="3496945" cy="21399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03448" y="4646887"/>
            <a:ext cx="406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Contenidos </a:t>
            </a:r>
            <a:r>
              <a:rPr lang="es-CO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no deseados y violentos.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7914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913</Words>
  <Application>Microsoft Office PowerPoint</Application>
  <PresentationFormat>Panorámica</PresentationFormat>
  <Paragraphs>98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Tema de Office</vt:lpstr>
      <vt:lpstr>Presentación de PowerPoint</vt:lpstr>
      <vt:lpstr>QUÉ  SON LAS TIC….?</vt:lpstr>
      <vt:lpstr>QUÉ SE BUSCA EN INTERNET…? </vt:lpstr>
      <vt:lpstr>SÍNTOMAS</vt:lpstr>
      <vt:lpstr>REVISÉMONOS</vt:lpstr>
      <vt:lpstr>QUE TENEMOS QUE EVITAR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VIDEOJUEGOS</vt:lpstr>
      <vt:lpstr>Presentación de PowerPoint</vt:lpstr>
      <vt:lpstr>CONSEJOS PARA UN CONTROL DE LOS VIDEOJUEGOS</vt:lpstr>
    </vt:vector>
  </TitlesOfParts>
  <Company>T@Z FOREVER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INDENAJE</dc:creator>
  <cp:lastModifiedBy>INDENAJE</cp:lastModifiedBy>
  <cp:revision>13</cp:revision>
  <dcterms:created xsi:type="dcterms:W3CDTF">2020-04-07T18:44:17Z</dcterms:created>
  <dcterms:modified xsi:type="dcterms:W3CDTF">2020-04-07T23:29:10Z</dcterms:modified>
</cp:coreProperties>
</file>